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30"/>
  </p:notesMasterIdLst>
  <p:handoutMasterIdLst>
    <p:handoutMasterId r:id="rId31"/>
  </p:handoutMasterIdLst>
  <p:sldIdLst>
    <p:sldId id="258" r:id="rId2"/>
    <p:sldId id="271" r:id="rId3"/>
    <p:sldId id="272" r:id="rId4"/>
    <p:sldId id="280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82" r:id="rId14"/>
    <p:sldId id="283" r:id="rId15"/>
    <p:sldId id="270" r:id="rId16"/>
    <p:sldId id="263" r:id="rId17"/>
    <p:sldId id="264" r:id="rId18"/>
    <p:sldId id="265" r:id="rId19"/>
    <p:sldId id="266" r:id="rId20"/>
    <p:sldId id="267" r:id="rId21"/>
    <p:sldId id="268" r:id="rId22"/>
    <p:sldId id="289" r:id="rId23"/>
    <p:sldId id="284" r:id="rId24"/>
    <p:sldId id="285" r:id="rId25"/>
    <p:sldId id="288" r:id="rId26"/>
    <p:sldId id="290" r:id="rId27"/>
    <p:sldId id="286" r:id="rId28"/>
    <p:sldId id="287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29F915-4F09-4558-B32D-A9AA3476F368}">
          <p14:sldIdLst>
            <p14:sldId id="258"/>
            <p14:sldId id="271"/>
            <p14:sldId id="272"/>
            <p14:sldId id="280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70"/>
            <p14:sldId id="263"/>
            <p14:sldId id="264"/>
            <p14:sldId id="265"/>
            <p14:sldId id="266"/>
            <p14:sldId id="267"/>
            <p14:sldId id="268"/>
            <p14:sldId id="289"/>
            <p14:sldId id="284"/>
            <p14:sldId id="285"/>
            <p14:sldId id="288"/>
            <p14:sldId id="290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E00"/>
    <a:srgbClr val="40B453"/>
    <a:srgbClr val="CC9900"/>
    <a:srgbClr val="E14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3" autoAdjust="0"/>
    <p:restoredTop sz="93372" autoAdjust="0"/>
  </p:normalViewPr>
  <p:slideViewPr>
    <p:cSldViewPr snapToGrid="0" snapToObjects="1">
      <p:cViewPr varScale="1">
        <p:scale>
          <a:sx n="63" d="100"/>
          <a:sy n="63" d="100"/>
        </p:scale>
        <p:origin x="84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0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786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B8790-331E-5848-9E86-B245D743BB96}" type="datetimeFigureOut">
              <a:rPr lang="en-US" smtClean="0"/>
              <a:t>10/23/2016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7B765-C2C4-7740-9A5B-EA5F5374B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48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7F28-EBDF-DC4F-8E47-CBCCE1B1E0B2}" type="datetimeFigureOut">
              <a:rPr lang="en-US" smtClean="0"/>
              <a:t>10/23/2016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2A6B2-2191-1547-B671-820F01F78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3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8" y="785643"/>
            <a:ext cx="905933" cy="13310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037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77589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4" y="1832380"/>
            <a:ext cx="5229727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/>
          <a:srcRect t="1976"/>
          <a:stretch/>
        </p:blipFill>
        <p:spPr>
          <a:xfrm>
            <a:off x="1" y="4583064"/>
            <a:ext cx="12203745" cy="22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54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-1" b="10256"/>
          <a:stretch/>
        </p:blipFill>
        <p:spPr>
          <a:xfrm>
            <a:off x="-32659" y="0"/>
            <a:ext cx="12226835" cy="685800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0" y="6316974"/>
            <a:ext cx="12194176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77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27851" b="10256"/>
          <a:stretch/>
        </p:blipFill>
        <p:spPr>
          <a:xfrm>
            <a:off x="277586" y="310243"/>
            <a:ext cx="7429503" cy="5769953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0" y="6316974"/>
            <a:ext cx="12180317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761" y="342899"/>
            <a:ext cx="3859059" cy="26176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185" y="3229909"/>
            <a:ext cx="3859059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100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75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3841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5700153"/>
            <a:ext cx="10972797" cy="4847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2400" cap="none" spc="-80" baseline="0" dirty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nl-BE" dirty="0"/>
              <a:t>Plaats voor een subtitel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96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152718"/>
            <a:ext cx="10972797" cy="1371600"/>
          </a:xfrm>
          <a:prstGeom prst="rect">
            <a:avLst/>
          </a:prstGeom>
        </p:spPr>
        <p:txBody>
          <a:bodyPr anchor="b" anchorCtr="0"/>
          <a:lstStyle/>
          <a:p>
            <a:r>
              <a:rPr lang="nl-BE" dirty="0"/>
              <a:t>Titel toevoegen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52601"/>
            <a:ext cx="10972800" cy="4373563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  <a:lvl2pPr>
              <a:buClr>
                <a:srgbClr val="E85E00"/>
              </a:buClr>
              <a:defRPr sz="2800" b="0"/>
            </a:lvl2pPr>
            <a:lvl3pPr>
              <a:buClr>
                <a:srgbClr val="E85E00"/>
              </a:buClr>
              <a:defRPr sz="2400" b="0"/>
            </a:lvl3pPr>
            <a:lvl4pPr>
              <a:buClr>
                <a:srgbClr val="E85E00"/>
              </a:buClr>
              <a:defRPr sz="2400" b="0"/>
            </a:lvl4pPr>
            <a:lvl5pPr>
              <a:buClr>
                <a:srgbClr val="E85E00"/>
              </a:buClr>
              <a:defRPr sz="2400" b="0"/>
            </a:lvl5pPr>
          </a:lstStyle>
          <a:p>
            <a:pPr lvl="0"/>
            <a:r>
              <a:rPr lang="nl-BE" dirty="0"/>
              <a:t>Inhoud</a:t>
            </a:r>
          </a:p>
          <a:p>
            <a:pPr lvl="1"/>
            <a:r>
              <a:rPr lang="nl-BE" dirty="0"/>
              <a:t>Tweede level</a:t>
            </a:r>
          </a:p>
          <a:p>
            <a:pPr lvl="2"/>
            <a:r>
              <a:rPr lang="nl-BE" dirty="0"/>
              <a:t>Derde level</a:t>
            </a:r>
          </a:p>
          <a:p>
            <a:pPr lvl="3"/>
            <a:r>
              <a:rPr lang="nl-BE" dirty="0"/>
              <a:t>Vierde level</a:t>
            </a:r>
          </a:p>
          <a:p>
            <a:pPr lvl="4"/>
            <a:r>
              <a:rPr lang="nl-BE" dirty="0"/>
              <a:t>Vijfde level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88149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0241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5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0679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032136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189054" y="0"/>
            <a:ext cx="6002945" cy="2557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89053" y="2675173"/>
            <a:ext cx="6002947" cy="252463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9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78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89055" y="0"/>
            <a:ext cx="6002947" cy="519981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-3650" y="0"/>
            <a:ext cx="6035785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3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m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3512504"/>
            <a:ext cx="10972799" cy="2561912"/>
          </a:xfrm>
          <a:prstGeom prst="rect">
            <a:avLst/>
          </a:prstGeom>
        </p:spPr>
        <p:txBody>
          <a:bodyPr anchor="b" anchorCtr="0"/>
          <a:lstStyle>
            <a:lvl1pPr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  <p:pic>
        <p:nvPicPr>
          <p:cNvPr id="7" name="Picture 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82168"/>
          <a:stretch/>
        </p:blipFill>
        <p:spPr>
          <a:xfrm>
            <a:off x="1" y="-1"/>
            <a:ext cx="12192001" cy="87930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-248146" y="1"/>
            <a:ext cx="12440148" cy="879301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8" r="3724" b="81682"/>
          <a:stretch/>
        </p:blipFill>
        <p:spPr>
          <a:xfrm>
            <a:off x="-1" y="-2"/>
            <a:ext cx="12192001" cy="87930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68353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44883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ze of andere m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603713"/>
            <a:ext cx="10972800" cy="795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cap="all" baseline="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PAUZE</a:t>
            </a:r>
            <a:endParaRPr lang="en-US" dirty="0"/>
          </a:p>
        </p:txBody>
      </p:sp>
      <p:pic>
        <p:nvPicPr>
          <p:cNvPr id="17" name="Picture 1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11446"/>
          <a:stretch/>
        </p:blipFill>
        <p:spPr>
          <a:xfrm>
            <a:off x="1" y="-2"/>
            <a:ext cx="12192001" cy="51998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306533" y="-2"/>
            <a:ext cx="12498532" cy="5199813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9" r="3724" b="11713"/>
          <a:stretch/>
        </p:blipFill>
        <p:spPr>
          <a:xfrm>
            <a:off x="-1" y="-2"/>
            <a:ext cx="12192001" cy="519981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5170371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4216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jn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83471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394904"/>
            <a:ext cx="10972799" cy="1072196"/>
          </a:xfrm>
          <a:prstGeom prst="rect">
            <a:avLst/>
          </a:prstGeom>
        </p:spPr>
        <p:txBody>
          <a:bodyPr anchor="b" anchorCtr="0"/>
          <a:lstStyle>
            <a:lvl1pPr algn="ctr"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69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893765"/>
            <a:ext cx="10515600" cy="752475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Inhoud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015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707860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952996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006888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-16933" y="6316974"/>
            <a:ext cx="12208933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5663960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8068821" y="-26760"/>
            <a:ext cx="4123179" cy="687968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5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8337389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21" y="-26760"/>
            <a:ext cx="4123179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r="11484"/>
          <a:stretch/>
        </p:blipFill>
        <p:spPr>
          <a:xfrm>
            <a:off x="8068823" y="-26760"/>
            <a:ext cx="4123179" cy="68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654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47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23" r:id="rId16"/>
    <p:sldLayoutId id="2147483925" r:id="rId17"/>
    <p:sldLayoutId id="2147483921" r:id="rId18"/>
    <p:sldLayoutId id="2147483929" r:id="rId19"/>
    <p:sldLayoutId id="2147483930" r:id="rId20"/>
    <p:sldLayoutId id="2147483926" r:id="rId21"/>
    <p:sldLayoutId id="2147483922" r:id="rId22"/>
    <p:sldLayoutId id="2147483927" r:id="rId23"/>
    <p:sldLayoutId id="2147483931" r:id="rId24"/>
    <p:sldLayoutId id="2147483919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python/" TargetMode="External"/><Relationship Id="rId2" Type="http://schemas.openxmlformats.org/officeDocument/2006/relationships/hyperlink" Target="http://www.python-course.eu/python3_course.php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ythonhosted.org/pyserial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motica-nmct.azurewebsites.net/api/pi?piname=&#8220;uwnaam" TargetMode="External"/><Relationship Id="rId2" Type="http://schemas.openxmlformats.org/officeDocument/2006/relationships/hyperlink" Target="http://domotica-nmct.azurewebsites.net/api/pi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Azure/azure-iot-sdks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s/blob/master/python/device/samples/iothub_client_sample.py" TargetMode="External"/><Relationship Id="rId2" Type="http://schemas.openxmlformats.org/officeDocument/2006/relationships/hyperlink" Target="https://github.com/Azure/azure-iot-sdks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rduino.cc/en/Reference/AnalogRea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Domotica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&amp; </a:t>
            </a:r>
            <a:r>
              <a:rPr lang="en-US" dirty="0" err="1"/>
              <a:t>Sodaq</a:t>
            </a:r>
            <a:r>
              <a:rPr lang="en-US" dirty="0"/>
              <a:t> </a:t>
            </a:r>
            <a:r>
              <a:rPr lang="en-US" dirty="0" err="1"/>
              <a:t>Mbili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Geen declaratie van types van variabelen </a:t>
            </a:r>
          </a:p>
          <a:p>
            <a:r>
              <a:rPr lang="nl-BE" dirty="0"/>
              <a:t>Geen haakjes rond een routine of lus, wel tabs</a:t>
            </a:r>
          </a:p>
          <a:p>
            <a:r>
              <a:rPr lang="nl-BE" dirty="0"/>
              <a:t>Commentaar #</a:t>
            </a:r>
          </a:p>
          <a:p>
            <a:r>
              <a:rPr lang="nl-BE" dirty="0"/>
              <a:t>Dubbelpunt : voor afsluiten header </a:t>
            </a:r>
            <a:r>
              <a:rPr lang="nl-BE" dirty="0" err="1"/>
              <a:t>if</a:t>
            </a:r>
            <a:r>
              <a:rPr lang="nl-BE" dirty="0"/>
              <a:t>, </a:t>
            </a:r>
            <a:r>
              <a:rPr lang="nl-BE" dirty="0" err="1"/>
              <a:t>while</a:t>
            </a:r>
            <a:r>
              <a:rPr lang="nl-BE" dirty="0"/>
              <a:t>, </a:t>
            </a:r>
            <a:r>
              <a:rPr lang="nl-BE" dirty="0" err="1"/>
              <a:t>def</a:t>
            </a:r>
            <a:r>
              <a:rPr lang="nl-BE" dirty="0"/>
              <a:t>, class</a:t>
            </a:r>
          </a:p>
          <a:p>
            <a:r>
              <a:rPr lang="nl-BE" dirty="0"/>
              <a:t>Conversie van types</a:t>
            </a:r>
          </a:p>
          <a:p>
            <a:r>
              <a:rPr lang="nl-BE" dirty="0"/>
              <a:t>Bronnen : Cursus 1nmct </a:t>
            </a:r>
          </a:p>
          <a:p>
            <a:r>
              <a:rPr lang="nl-BE" dirty="0"/>
              <a:t>Script taal =&gt; top down uitgevoerd</a:t>
            </a:r>
          </a:p>
          <a:p>
            <a:r>
              <a:rPr lang="nl-BE" dirty="0"/>
              <a:t> </a:t>
            </a:r>
            <a:r>
              <a:rPr lang="nl-BE" dirty="0">
                <a:hlinkClick r:id="rId2"/>
              </a:rPr>
              <a:t>http://www.python-course.eu/python3_course.php</a:t>
            </a:r>
            <a:endParaRPr lang="nl-BE" dirty="0"/>
          </a:p>
          <a:p>
            <a:r>
              <a:rPr lang="nl-BE" dirty="0">
                <a:hlinkClick r:id="rId3"/>
              </a:rPr>
              <a:t>http://www.tutorialspoint.com/python/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syntax	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3609975"/>
            <a:ext cx="3971925" cy="146685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60388"/>
            <a:ext cx="5640667" cy="167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331"/>
            <a:ext cx="7951036" cy="3225687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Method : default parameter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741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https://pythonhosted.org/pyserial/</a:t>
            </a:r>
            <a:endParaRPr lang="nl-NL" dirty="0"/>
          </a:p>
          <a:p>
            <a:r>
              <a:rPr lang="nl-BE" dirty="0"/>
              <a:t>Installatie</a:t>
            </a:r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pySerial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699793"/>
            <a:ext cx="8705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9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Baudrate</a:t>
            </a:r>
            <a:r>
              <a:rPr lang="nl-BE" dirty="0"/>
              <a:t> arduino gelijk aan </a:t>
            </a:r>
            <a:r>
              <a:rPr lang="nl-BE" dirty="0" err="1"/>
              <a:t>baudrate</a:t>
            </a:r>
            <a:r>
              <a:rPr lang="nl-BE" dirty="0"/>
              <a:t> </a:t>
            </a:r>
            <a:r>
              <a:rPr lang="nl-BE" dirty="0" err="1"/>
              <a:t>pySerial</a:t>
            </a:r>
            <a:r>
              <a:rPr lang="nl-BE" dirty="0"/>
              <a:t>  =&gt; b.v. 9600</a:t>
            </a:r>
          </a:p>
          <a:p>
            <a:r>
              <a:rPr lang="nl-BE" dirty="0" err="1"/>
              <a:t>Serial</a:t>
            </a:r>
            <a:r>
              <a:rPr lang="nl-BE" dirty="0"/>
              <a:t> port op de pi?</a:t>
            </a:r>
          </a:p>
          <a:p>
            <a:r>
              <a:rPr lang="nl-BE" dirty="0"/>
              <a:t>ttyACM0</a:t>
            </a:r>
          </a:p>
          <a:p>
            <a:r>
              <a:rPr lang="nl-BE" dirty="0"/>
              <a:t>ttyUSB0 (</a:t>
            </a:r>
            <a:r>
              <a:rPr lang="nl-BE" dirty="0" err="1"/>
              <a:t>mbilli</a:t>
            </a:r>
            <a:r>
              <a:rPr lang="nl-BE" dirty="0"/>
              <a:t>)</a:t>
            </a:r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Configuring</a:t>
            </a:r>
            <a:r>
              <a:rPr lang="nl-BE" dirty="0"/>
              <a:t> </a:t>
            </a:r>
            <a:r>
              <a:rPr lang="nl-BE" dirty="0" err="1"/>
              <a:t>ports</a:t>
            </a:r>
            <a:r>
              <a:rPr lang="nl-BE" dirty="0"/>
              <a:t>		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546" y="2281237"/>
            <a:ext cx="67151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0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436" y="365125"/>
            <a:ext cx="6724737" cy="557847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48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Domotica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&amp; Cloud Connections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GET/POST data van Pi naar Cloud</a:t>
            </a:r>
          </a:p>
          <a:p>
            <a:r>
              <a:rPr lang="nl-BE" dirty="0"/>
              <a:t>Azure IoT Hub </a:t>
            </a:r>
            <a:r>
              <a:rPr lang="nl-BE" dirty="0" err="1"/>
              <a:t>Send</a:t>
            </a:r>
            <a:r>
              <a:rPr lang="nl-BE" dirty="0"/>
              <a:t>/</a:t>
            </a:r>
            <a:r>
              <a:rPr lang="nl-BE" dirty="0" err="1"/>
              <a:t>Receive</a:t>
            </a:r>
            <a:endParaRPr lang="nl-BE" dirty="0"/>
          </a:p>
          <a:p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378848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HTTP </a:t>
            </a:r>
            <a:r>
              <a:rPr lang="nl-BE" dirty="0" err="1"/>
              <a:t>Request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Pyhton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- Zeer eenvoudige (typisch Python)</a:t>
            </a:r>
          </a:p>
          <a:p>
            <a:pPr marL="0" indent="0">
              <a:buNone/>
            </a:pPr>
            <a:r>
              <a:rPr lang="nl-BE" dirty="0"/>
              <a:t>- Gebruik httplib2 en niet standaard </a:t>
            </a:r>
            <a:r>
              <a:rPr lang="nl-BE" dirty="0" err="1"/>
              <a:t>library</a:t>
            </a: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810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Importeer httplib2</a:t>
            </a:r>
          </a:p>
          <a:p>
            <a:r>
              <a:rPr lang="nl-BE" dirty="0"/>
              <a:t>Importeer </a:t>
            </a:r>
            <a:r>
              <a:rPr lang="nl-BE" dirty="0" err="1"/>
              <a:t>json</a:t>
            </a:r>
            <a:endParaRPr lang="nl-BE" dirty="0"/>
          </a:p>
          <a:p>
            <a:r>
              <a:rPr lang="nl-BE" dirty="0"/>
              <a:t>Aanmaken http object</a:t>
            </a:r>
          </a:p>
          <a:p>
            <a:r>
              <a:rPr lang="nl-BE" dirty="0"/>
              <a:t>URL voor communicatie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0595"/>
            <a:ext cx="72866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1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HTTP Header opstellen</a:t>
            </a:r>
          </a:p>
          <a:p>
            <a:pPr lvl="1"/>
            <a:r>
              <a:rPr lang="nl-BE" dirty="0"/>
              <a:t>Accepteren van </a:t>
            </a:r>
            <a:r>
              <a:rPr lang="nl-BE" dirty="0" err="1"/>
              <a:t>json</a:t>
            </a:r>
            <a:r>
              <a:rPr lang="nl-BE" dirty="0"/>
              <a:t> data</a:t>
            </a:r>
          </a:p>
          <a:p>
            <a:pPr lvl="1"/>
            <a:r>
              <a:rPr lang="nl-BE" dirty="0"/>
              <a:t>Content-Type: we </a:t>
            </a:r>
            <a:r>
              <a:rPr lang="nl-BE" dirty="0" err="1"/>
              <a:t>versuren</a:t>
            </a:r>
            <a:r>
              <a:rPr lang="nl-BE" dirty="0"/>
              <a:t> </a:t>
            </a:r>
            <a:r>
              <a:rPr lang="nl-BE" dirty="0" err="1"/>
              <a:t>json</a:t>
            </a:r>
            <a:r>
              <a:rPr lang="nl-BE" dirty="0"/>
              <a:t> data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3970"/>
            <a:ext cx="82677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5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2797"/>
            <a:ext cx="5713170" cy="2574373"/>
          </a:xfrm>
        </p:spPr>
        <p:txBody>
          <a:bodyPr/>
          <a:lstStyle/>
          <a:p>
            <a:r>
              <a:rPr lang="nl-BE" dirty="0"/>
              <a:t>Grove </a:t>
            </a:r>
            <a:r>
              <a:rPr lang="nl-BE" dirty="0" err="1"/>
              <a:t>connectors</a:t>
            </a:r>
            <a:endParaRPr lang="nl-BE" dirty="0"/>
          </a:p>
          <a:p>
            <a:r>
              <a:rPr lang="nl-BE" dirty="0"/>
              <a:t>Alternatief?</a:t>
            </a:r>
          </a:p>
          <a:p>
            <a:r>
              <a:rPr lang="nl-BE" dirty="0" err="1"/>
              <a:t>Raspbery</a:t>
            </a:r>
            <a:r>
              <a:rPr lang="nl-BE" dirty="0"/>
              <a:t> pi =&gt; </a:t>
            </a:r>
            <a:r>
              <a:rPr lang="nl-BE" dirty="0" err="1"/>
              <a:t>analog</a:t>
            </a:r>
            <a:r>
              <a:rPr lang="nl-BE" dirty="0"/>
              <a:t> </a:t>
            </a:r>
            <a:r>
              <a:rPr lang="nl-BE" dirty="0" err="1"/>
              <a:t>read</a:t>
            </a:r>
            <a:r>
              <a:rPr lang="nl-BE" dirty="0"/>
              <a:t> MCP3008</a:t>
            </a:r>
          </a:p>
          <a:p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Sodaq</a:t>
            </a:r>
            <a:r>
              <a:rPr lang="nl-BE" dirty="0"/>
              <a:t> </a:t>
            </a:r>
            <a:r>
              <a:rPr lang="nl-BE" dirty="0" err="1"/>
              <a:t>Mbili</a:t>
            </a:r>
            <a:r>
              <a:rPr lang="nl-BE" dirty="0"/>
              <a:t>?</a:t>
            </a:r>
          </a:p>
        </p:txBody>
      </p:sp>
      <p:pic>
        <p:nvPicPr>
          <p:cNvPr id="1026" name="Picture 2" descr="raspberry_pi_twis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489" y="746017"/>
            <a:ext cx="6117311" cy="45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66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Versturen van </a:t>
            </a:r>
            <a:r>
              <a:rPr lang="nl-BE" dirty="0" err="1"/>
              <a:t>request</a:t>
            </a:r>
            <a:endParaRPr lang="nl-BE" dirty="0"/>
          </a:p>
          <a:p>
            <a:pPr lvl="1"/>
            <a:r>
              <a:rPr lang="nl-BE" dirty="0"/>
              <a:t>Omzetten van body in </a:t>
            </a:r>
            <a:r>
              <a:rPr lang="nl-BE" dirty="0" err="1"/>
              <a:t>json</a:t>
            </a:r>
            <a:r>
              <a:rPr lang="nl-BE" dirty="0"/>
              <a:t> </a:t>
            </a:r>
            <a:r>
              <a:rPr lang="nl-BE" dirty="0" err="1"/>
              <a:t>formatted</a:t>
            </a:r>
            <a:r>
              <a:rPr lang="nl-BE" dirty="0"/>
              <a:t> string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9857"/>
            <a:ext cx="7848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7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Ophalen data via GET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Lezen </a:t>
            </a:r>
            <a:r>
              <a:rPr lang="nl-BE" dirty="0" err="1"/>
              <a:t>json</a:t>
            </a:r>
            <a:r>
              <a:rPr lang="nl-BE" dirty="0"/>
              <a:t> data uit response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Afprinten resultaat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0110"/>
            <a:ext cx="7077075" cy="52387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3476625" cy="5334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94742"/>
            <a:ext cx="29527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88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Webservice</a:t>
            </a:r>
            <a:r>
              <a:rPr lang="nl-BE" dirty="0"/>
              <a:t> staat online op </a:t>
            </a:r>
            <a:r>
              <a:rPr lang="nl-BE" dirty="0">
                <a:hlinkClick r:id="rId2"/>
              </a:rPr>
              <a:t>http://domotica-nmct.azurewebsites.net/api/pi</a:t>
            </a:r>
            <a:r>
              <a:rPr lang="nl-BE" dirty="0"/>
              <a:t>     pi wordt data</a:t>
            </a:r>
          </a:p>
          <a:p>
            <a:pPr lvl="1"/>
            <a:r>
              <a:rPr lang="nl-BE" dirty="0"/>
              <a:t>GET </a:t>
            </a:r>
          </a:p>
          <a:p>
            <a:pPr lvl="2"/>
            <a:r>
              <a:rPr lang="nl-BE" dirty="0">
                <a:hlinkClick r:id="rId3"/>
              </a:rPr>
              <a:t>http://domotica-nmct.azurewebsites.net/</a:t>
            </a:r>
            <a:r>
              <a:rPr lang="nl-BE" dirty="0" err="1">
                <a:hlinkClick r:id="rId3"/>
              </a:rPr>
              <a:t>api</a:t>
            </a:r>
            <a:r>
              <a:rPr lang="nl-BE" dirty="0">
                <a:hlinkClick r:id="rId3"/>
              </a:rPr>
              <a:t>/</a:t>
            </a:r>
            <a:r>
              <a:rPr lang="nl-BE" dirty="0" err="1">
                <a:hlinkClick r:id="rId3"/>
              </a:rPr>
              <a:t>pi?piname</a:t>
            </a:r>
            <a:r>
              <a:rPr lang="nl-BE" dirty="0">
                <a:hlinkClick r:id="rId3"/>
              </a:rPr>
              <a:t>=“</a:t>
            </a:r>
            <a:r>
              <a:rPr lang="nl-BE" dirty="0" err="1">
                <a:hlinkClick r:id="rId3"/>
              </a:rPr>
              <a:t>uwnaam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POST</a:t>
            </a:r>
          </a:p>
          <a:p>
            <a:pPr lvl="2"/>
            <a:r>
              <a:rPr lang="nl-BE" dirty="0">
                <a:hlinkClick r:id="rId2"/>
              </a:rPr>
              <a:t>http://domotica-nmct.azurewebsites.net/api/pi</a:t>
            </a:r>
            <a:endParaRPr lang="nl-BE" dirty="0"/>
          </a:p>
          <a:p>
            <a:pPr lvl="2"/>
            <a:r>
              <a:rPr lang="nl-BE" dirty="0" err="1"/>
              <a:t>Json</a:t>
            </a:r>
            <a:r>
              <a:rPr lang="nl-BE" dirty="0"/>
              <a:t> data posten  {'</a:t>
            </a:r>
            <a:r>
              <a:rPr lang="nl-BE" dirty="0" err="1"/>
              <a:t>value</a:t>
            </a:r>
            <a:r>
              <a:rPr lang="nl-BE" dirty="0"/>
              <a:t>' : '100','sensor' : 'temperatuur','</a:t>
            </a:r>
            <a:r>
              <a:rPr lang="nl-BE" dirty="0" err="1"/>
              <a:t>piname</a:t>
            </a:r>
            <a:r>
              <a:rPr lang="nl-BE" dirty="0"/>
              <a:t>':'dieter'}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Webservices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34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Send</a:t>
            </a:r>
            <a:r>
              <a:rPr lang="nl-BE" dirty="0"/>
              <a:t>/</a:t>
            </a:r>
            <a:r>
              <a:rPr lang="nl-BE" dirty="0" err="1"/>
              <a:t>Receive</a:t>
            </a:r>
            <a:endParaRPr lang="nl-BE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AE1164-1BD5-DA4B-AAEA-67FC200A7D83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039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GET/POST =&gt; sturen van data</a:t>
            </a:r>
          </a:p>
          <a:p>
            <a:r>
              <a:rPr lang="nl-BE" dirty="0"/>
              <a:t>Wat als we berichten willen sturen naar de Pi</a:t>
            </a:r>
          </a:p>
          <a:p>
            <a:pPr lvl="1"/>
            <a:r>
              <a:rPr lang="nl-BE" dirty="0"/>
              <a:t>Activeren/Deactiveren LED</a:t>
            </a:r>
          </a:p>
          <a:p>
            <a:pPr lvl="1"/>
            <a:r>
              <a:rPr lang="nl-BE" dirty="0"/>
              <a:t>Activeren/Deactiveren Sensors</a:t>
            </a:r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Oplossing</a:t>
            </a:r>
          </a:p>
          <a:p>
            <a:pPr lvl="1"/>
            <a:r>
              <a:rPr lang="nl-BE" dirty="0"/>
              <a:t>MQTT</a:t>
            </a:r>
          </a:p>
          <a:p>
            <a:pPr lvl="1"/>
            <a:r>
              <a:rPr lang="nl-BE" dirty="0"/>
              <a:t>Azure IoT Hub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Send</a:t>
            </a:r>
            <a:r>
              <a:rPr lang="nl-BE" dirty="0"/>
              <a:t>/</a:t>
            </a:r>
            <a:r>
              <a:rPr lang="nl-BE" dirty="0" err="1"/>
              <a:t>Receive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7025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MQTT</a:t>
            </a:r>
          </a:p>
          <a:p>
            <a:pPr lvl="1"/>
            <a:r>
              <a:rPr lang="nl-BE" dirty="0" err="1"/>
              <a:t>paho-mqtt</a:t>
            </a:r>
            <a:r>
              <a:rPr lang="nl-BE" dirty="0"/>
              <a:t> </a:t>
            </a:r>
            <a:r>
              <a:rPr lang="nl-BE" dirty="0" err="1"/>
              <a:t>client</a:t>
            </a:r>
            <a:endParaRPr lang="nl-BE" dirty="0"/>
          </a:p>
          <a:p>
            <a:pPr lvl="1"/>
            <a:r>
              <a:rPr lang="nl-BE" dirty="0"/>
              <a:t>Native connectie maken met een MQTT broker</a:t>
            </a:r>
          </a:p>
          <a:p>
            <a:pPr lvl="2"/>
            <a:r>
              <a:rPr lang="nl-BE" dirty="0"/>
              <a:t>Interne broker op eigen VM </a:t>
            </a:r>
          </a:p>
          <a:p>
            <a:pPr lvl="2"/>
            <a:r>
              <a:rPr lang="nl-BE" dirty="0"/>
              <a:t>Broker op Azure</a:t>
            </a:r>
          </a:p>
          <a:p>
            <a:pPr lvl="2"/>
            <a:endParaRPr lang="nl-BE" dirty="0"/>
          </a:p>
          <a:p>
            <a:pPr lvl="1"/>
            <a:r>
              <a:rPr lang="nl-BE" dirty="0"/>
              <a:t>Makkelijk te implementeren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3569452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26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98" y="711200"/>
            <a:ext cx="9713499" cy="5465763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900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Azure IoT Hub SDK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>
                <a:hlinkClick r:id="rId2"/>
              </a:rPr>
              <a:t>https://github.com/Azure/azure-iot-sdks</a:t>
            </a:r>
            <a:endParaRPr lang="nl-BE" dirty="0"/>
          </a:p>
          <a:p>
            <a:r>
              <a:rPr lang="nl-BE" dirty="0"/>
              <a:t>Wij gebruiken .NET en Python </a:t>
            </a:r>
          </a:p>
          <a:p>
            <a:r>
              <a:rPr lang="nl-BE" dirty="0"/>
              <a:t>U mag ook andere gebruiken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Azure IoT Hub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37" y="2033587"/>
            <a:ext cx="48863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40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28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Sudo</a:t>
            </a:r>
            <a:r>
              <a:rPr lang="nl-BE" dirty="0"/>
              <a:t> gebruiken om meer rechten te verkrijgen</a:t>
            </a:r>
          </a:p>
          <a:p>
            <a:r>
              <a:rPr lang="nl-BE" dirty="0"/>
              <a:t>Updaten </a:t>
            </a:r>
            <a:r>
              <a:rPr lang="nl-BE" dirty="0" err="1"/>
              <a:t>Raspberry</a:t>
            </a:r>
            <a:r>
              <a:rPr lang="nl-BE" dirty="0"/>
              <a:t> Pi</a:t>
            </a:r>
          </a:p>
          <a:p>
            <a:pPr lvl="1"/>
            <a:r>
              <a:rPr lang="nl-BE" dirty="0" err="1"/>
              <a:t>sudo</a:t>
            </a:r>
            <a:r>
              <a:rPr lang="nl-BE" dirty="0"/>
              <a:t> </a:t>
            </a:r>
            <a:r>
              <a:rPr lang="nl-BE" dirty="0" err="1"/>
              <a:t>apt</a:t>
            </a:r>
            <a:r>
              <a:rPr lang="nl-BE" dirty="0"/>
              <a:t>-get update</a:t>
            </a:r>
          </a:p>
          <a:p>
            <a:r>
              <a:rPr lang="nl-BE" dirty="0"/>
              <a:t>Uit te voeren op de </a:t>
            </a:r>
            <a:r>
              <a:rPr lang="nl-BE" dirty="0" err="1"/>
              <a:t>Raspberry</a:t>
            </a:r>
            <a:r>
              <a:rPr lang="nl-BE" dirty="0"/>
              <a:t> Pi</a:t>
            </a:r>
          </a:p>
          <a:p>
            <a:pPr lvl="1"/>
            <a:r>
              <a:rPr lang="nl-BE" dirty="0"/>
              <a:t>git </a:t>
            </a:r>
            <a:r>
              <a:rPr lang="nl-BE" dirty="0" err="1"/>
              <a:t>clone</a:t>
            </a:r>
            <a:r>
              <a:rPr lang="nl-BE" dirty="0"/>
              <a:t> </a:t>
            </a:r>
            <a:r>
              <a:rPr lang="nl-BE" dirty="0">
                <a:solidFill>
                  <a:srgbClr val="FF0000"/>
                </a:solidFill>
              </a:rPr>
              <a:t>--</a:t>
            </a:r>
            <a:r>
              <a:rPr lang="nl-BE" dirty="0" err="1">
                <a:solidFill>
                  <a:srgbClr val="FF0000"/>
                </a:solidFill>
              </a:rPr>
              <a:t>recursive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>
                <a:hlinkClick r:id="rId2"/>
              </a:rPr>
              <a:t>https://github.com/Azure/azure-iot-sdks</a:t>
            </a:r>
            <a:endParaRPr lang="nl-BE" dirty="0"/>
          </a:p>
          <a:p>
            <a:pPr lvl="1"/>
            <a:r>
              <a:rPr lang="nl-BE" dirty="0"/>
              <a:t>./azure-iot-sdks/python/build_all/linux/setup.sh</a:t>
            </a:r>
          </a:p>
          <a:p>
            <a:pPr lvl="1"/>
            <a:r>
              <a:rPr lang="nl-BE"/>
              <a:t>./azure-iot-sdks/python/build_all/linux/build.sh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Probeer daarna volgende sample uit te voeren op de </a:t>
            </a:r>
            <a:r>
              <a:rPr lang="nl-BE" dirty="0" err="1"/>
              <a:t>Raspberry</a:t>
            </a:r>
            <a:r>
              <a:rPr lang="nl-BE" dirty="0"/>
              <a:t> Pi</a:t>
            </a:r>
          </a:p>
          <a:p>
            <a:pPr lvl="1"/>
            <a:r>
              <a:rPr lang="nl-BE" dirty="0">
                <a:hlinkClick r:id="rId3"/>
              </a:rPr>
              <a:t>https://github.com/Azure/azure-iot-sdks/blob/master/python/device/samples/iothub_client_sample.py</a:t>
            </a:r>
            <a:endParaRPr lang="nl-BE" dirty="0"/>
          </a:p>
          <a:p>
            <a:pPr marL="342900" lvl="1" indent="0">
              <a:buNone/>
            </a:pP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Azure IoT Hub</a:t>
            </a:r>
          </a:p>
        </p:txBody>
      </p:sp>
    </p:spTree>
    <p:extLst>
      <p:ext uri="{BB962C8B-B14F-4D97-AF65-F5344CB8AC3E}">
        <p14:creationId xmlns:p14="http://schemas.microsoft.com/office/powerpoint/2010/main" val="52445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Zullen we gebruiken als gewone arduino</a:t>
            </a:r>
          </a:p>
          <a:p>
            <a:r>
              <a:rPr lang="nl-BE" dirty="0"/>
              <a:t>Geen </a:t>
            </a:r>
            <a:r>
              <a:rPr lang="nl-BE" dirty="0" err="1"/>
              <a:t>LoRa</a:t>
            </a:r>
            <a:r>
              <a:rPr lang="nl-BE" dirty="0"/>
              <a:t> </a:t>
            </a:r>
            <a:r>
              <a:rPr lang="nl-BE" dirty="0" err="1"/>
              <a:t>bee</a:t>
            </a:r>
            <a:r>
              <a:rPr lang="nl-BE" dirty="0"/>
              <a:t>, geen </a:t>
            </a:r>
            <a:r>
              <a:rPr lang="nl-BE" dirty="0" err="1"/>
              <a:t>Sensorlib</a:t>
            </a:r>
            <a:r>
              <a:rPr lang="nl-BE" dirty="0"/>
              <a:t>, geen </a:t>
            </a:r>
            <a:r>
              <a:rPr lang="nl-BE" dirty="0" err="1"/>
              <a:t>libraries</a:t>
            </a:r>
            <a:endParaRPr lang="nl-BE" dirty="0"/>
          </a:p>
          <a:p>
            <a:r>
              <a:rPr lang="nl-NL" dirty="0">
                <a:hlinkClick r:id="rId2"/>
              </a:rPr>
              <a:t>https://www.arduino.cc/en/Reference/AnalogRead</a:t>
            </a:r>
            <a:endParaRPr lang="nl-NL" dirty="0"/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Sodaq</a:t>
            </a:r>
            <a:r>
              <a:rPr lang="nl-BE" dirty="0"/>
              <a:t> </a:t>
            </a:r>
            <a:r>
              <a:rPr lang="nl-BE" dirty="0" err="1"/>
              <a:t>Mbili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7040"/>
            <a:ext cx="8485751" cy="306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2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276" y="1825625"/>
            <a:ext cx="6663460" cy="4351338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Mbili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615" y="392430"/>
            <a:ext cx="4514850" cy="340995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7734300" y="4175760"/>
            <a:ext cx="3459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LED1 =&gt; green</a:t>
            </a:r>
          </a:p>
          <a:p>
            <a:r>
              <a:rPr lang="nl-BE" dirty="0"/>
              <a:t>LED2 =&gt; red</a:t>
            </a:r>
          </a:p>
          <a:p>
            <a:r>
              <a:rPr lang="nl-NL" i="1" dirty="0"/>
              <a:t>GROVEPWR</a:t>
            </a:r>
            <a:r>
              <a:rPr lang="nl-BE" dirty="0"/>
              <a:t>=&gt; </a:t>
            </a:r>
            <a:r>
              <a:rPr lang="nl-BE" dirty="0" err="1"/>
              <a:t>Switched</a:t>
            </a:r>
            <a:r>
              <a:rPr lang="nl-BE" dirty="0"/>
              <a:t> column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676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65125"/>
            <a:ext cx="8337048" cy="54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1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818" y="365125"/>
            <a:ext cx="5338763" cy="3430133"/>
          </a:xfrm>
          <a:prstGeom prst="rect">
            <a:avLst/>
          </a:prstGeom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Eerst </a:t>
            </a:r>
            <a:r>
              <a:rPr lang="nl-BE" dirty="0" err="1"/>
              <a:t>Mbili</a:t>
            </a:r>
            <a:r>
              <a:rPr lang="nl-BE" dirty="0"/>
              <a:t> project afwerken, </a:t>
            </a:r>
          </a:p>
          <a:p>
            <a:pPr marL="0" indent="0">
              <a:buNone/>
            </a:pPr>
            <a:r>
              <a:rPr lang="nl-BE" dirty="0"/>
              <a:t>controleren via </a:t>
            </a:r>
            <a:r>
              <a:rPr lang="nl-BE" dirty="0" err="1"/>
              <a:t>Serial</a:t>
            </a:r>
            <a:r>
              <a:rPr lang="nl-BE" dirty="0"/>
              <a:t> Monitor</a:t>
            </a:r>
          </a:p>
          <a:p>
            <a:r>
              <a:rPr lang="nl-BE" dirty="0" err="1"/>
              <a:t>Mbili</a:t>
            </a:r>
            <a:r>
              <a:rPr lang="nl-BE" dirty="0"/>
              <a:t> via Usb poort verbinden met de pi</a:t>
            </a:r>
          </a:p>
          <a:p>
            <a:r>
              <a:rPr lang="nl-BE" dirty="0"/>
              <a:t>Batterij en pv paneel aansluiten</a:t>
            </a:r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Mbili</a:t>
            </a:r>
            <a:r>
              <a:rPr lang="nl-BE" dirty="0"/>
              <a:t> connecteren met de pi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851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Scripttaal </a:t>
            </a:r>
          </a:p>
          <a:p>
            <a:r>
              <a:rPr lang="nl-BE" dirty="0"/>
              <a:t>Van </a:t>
            </a:r>
            <a:r>
              <a:rPr lang="nl-BE" dirty="0" err="1"/>
              <a:t>meetaf</a:t>
            </a:r>
            <a:r>
              <a:rPr lang="nl-BE" dirty="0"/>
              <a:t> als object georiënteerde taal</a:t>
            </a:r>
          </a:p>
          <a:p>
            <a:r>
              <a:rPr lang="nl-BE" dirty="0"/>
              <a:t>Vele </a:t>
            </a:r>
            <a:r>
              <a:rPr lang="nl-BE" dirty="0" err="1"/>
              <a:t>libraries</a:t>
            </a:r>
            <a:r>
              <a:rPr lang="nl-BE" dirty="0"/>
              <a:t>.</a:t>
            </a:r>
          </a:p>
          <a:p>
            <a:r>
              <a:rPr lang="nl-BE" dirty="0"/>
              <a:t>Gebruik : 	</a:t>
            </a:r>
            <a:r>
              <a:rPr lang="nl-BE" dirty="0" err="1"/>
              <a:t>web-applicaties</a:t>
            </a:r>
            <a:r>
              <a:rPr lang="nl-BE" dirty="0"/>
              <a:t>, systeembeheer, </a:t>
            </a:r>
            <a:r>
              <a:rPr lang="nl-BE" dirty="0" err="1"/>
              <a:t>django</a:t>
            </a:r>
            <a:r>
              <a:rPr lang="nl-BE" dirty="0"/>
              <a:t>, portable gui</a:t>
            </a:r>
          </a:p>
          <a:p>
            <a:r>
              <a:rPr lang="nl-BE" dirty="0"/>
              <a:t>Cross platform</a:t>
            </a:r>
          </a:p>
          <a:p>
            <a:r>
              <a:rPr lang="nl-BE" dirty="0"/>
              <a:t>Extensie .</a:t>
            </a:r>
            <a:r>
              <a:rPr lang="nl-BE" dirty="0" err="1"/>
              <a:t>py</a:t>
            </a:r>
            <a:endParaRPr lang="nl-BE" dirty="0"/>
          </a:p>
          <a:p>
            <a:r>
              <a:rPr lang="nl-BE" dirty="0"/>
              <a:t>Python-</a:t>
            </a:r>
            <a:r>
              <a:rPr lang="nl-BE" dirty="0" err="1"/>
              <a:t>interpreter</a:t>
            </a:r>
            <a:r>
              <a:rPr lang="nl-BE" dirty="0"/>
              <a:t> (momenteel v3.5)</a:t>
            </a:r>
          </a:p>
          <a:p>
            <a:r>
              <a:rPr lang="nl-BE" dirty="0"/>
              <a:t>Sinds 2008 python 3  =&gt; </a:t>
            </a:r>
            <a:r>
              <a:rPr lang="nl-BE" dirty="0" err="1"/>
              <a:t>sudo</a:t>
            </a:r>
            <a:r>
              <a:rPr lang="nl-BE" dirty="0"/>
              <a:t> </a:t>
            </a:r>
            <a:r>
              <a:rPr lang="nl-BE" dirty="0" err="1"/>
              <a:t>apt</a:t>
            </a:r>
            <a:r>
              <a:rPr lang="nl-BE" dirty="0"/>
              <a:t>-get </a:t>
            </a:r>
            <a:r>
              <a:rPr lang="nl-BE" dirty="0" err="1"/>
              <a:t>install</a:t>
            </a:r>
            <a:r>
              <a:rPr lang="nl-BE" dirty="0"/>
              <a:t> ipython3</a:t>
            </a:r>
          </a:p>
          <a:p>
            <a:r>
              <a:rPr lang="nl-BE" dirty="0"/>
              <a:t>Wel nog vele </a:t>
            </a:r>
            <a:r>
              <a:rPr lang="nl-BE" dirty="0" err="1"/>
              <a:t>libraries</a:t>
            </a:r>
            <a:r>
              <a:rPr lang="nl-BE" dirty="0"/>
              <a:t> voor de v2.7  =&gt; </a:t>
            </a:r>
            <a:r>
              <a:rPr lang="nl-BE" dirty="0" err="1"/>
              <a:t>sudo</a:t>
            </a:r>
            <a:r>
              <a:rPr lang="nl-BE" dirty="0"/>
              <a:t> </a:t>
            </a:r>
            <a:r>
              <a:rPr lang="nl-BE" dirty="0" err="1"/>
              <a:t>apt</a:t>
            </a:r>
            <a:r>
              <a:rPr lang="nl-BE" dirty="0"/>
              <a:t>-get </a:t>
            </a:r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ipython</a:t>
            </a:r>
            <a:endParaRPr lang="nl-BE" dirty="0"/>
          </a:p>
          <a:p>
            <a:pPr marL="1371600" lvl="4" indent="0">
              <a:buNone/>
            </a:pP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08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2 en 3 kan je niet door elkaar gebruiken</a:t>
            </a:r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</a:t>
            </a:r>
            <a:r>
              <a:rPr lang="nl-BE" dirty="0" err="1"/>
              <a:t>interpreter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82" y="2480945"/>
            <a:ext cx="9509125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9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Code uitvoeren via dit venster</a:t>
            </a:r>
          </a:p>
          <a:p>
            <a:endParaRPr lang="nl-BE" dirty="0"/>
          </a:p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console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512444"/>
            <a:ext cx="8160068" cy="41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5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nmct_opleiding_powerpoint.pptx</Template>
  <TotalTime>10454</TotalTime>
  <Words>460</Words>
  <Application>Microsoft Office PowerPoint</Application>
  <PresentationFormat>Widescreen</PresentationFormat>
  <Paragraphs>157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Ubuntu</vt:lpstr>
      <vt:lpstr>Verdana</vt:lpstr>
      <vt:lpstr>1_Office-thema</vt:lpstr>
      <vt:lpstr> Domotica</vt:lpstr>
      <vt:lpstr>Sodaq Mbili?</vt:lpstr>
      <vt:lpstr>Sodaq Mbili</vt:lpstr>
      <vt:lpstr>Mbili</vt:lpstr>
      <vt:lpstr>PowerPoint Presentation</vt:lpstr>
      <vt:lpstr>Mbili connecteren met de pi</vt:lpstr>
      <vt:lpstr>Python</vt:lpstr>
      <vt:lpstr>Python interpreter</vt:lpstr>
      <vt:lpstr>Python console</vt:lpstr>
      <vt:lpstr>Python syntax </vt:lpstr>
      <vt:lpstr>Method : default parameter</vt:lpstr>
      <vt:lpstr>pySerial</vt:lpstr>
      <vt:lpstr>Configuring ports  </vt:lpstr>
      <vt:lpstr>PowerPoint Presentation</vt:lpstr>
      <vt:lpstr> Domotica</vt:lpstr>
      <vt:lpstr>Raspberry pi</vt:lpstr>
      <vt:lpstr>Webservices</vt:lpstr>
      <vt:lpstr>Webservices</vt:lpstr>
      <vt:lpstr>Webservices</vt:lpstr>
      <vt:lpstr>Webservices</vt:lpstr>
      <vt:lpstr>Webservices</vt:lpstr>
      <vt:lpstr>Webservices</vt:lpstr>
      <vt:lpstr>Send/Receive</vt:lpstr>
      <vt:lpstr>Send/Receive</vt:lpstr>
      <vt:lpstr>MQTT</vt:lpstr>
      <vt:lpstr>PowerPoint Presentation</vt:lpstr>
      <vt:lpstr>Azure IoT Hub</vt:lpstr>
      <vt:lpstr>Azure IoT 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henk bostyn</cp:lastModifiedBy>
  <cp:revision>831</cp:revision>
  <dcterms:created xsi:type="dcterms:W3CDTF">2012-09-04T06:58:07Z</dcterms:created>
  <dcterms:modified xsi:type="dcterms:W3CDTF">2016-10-24T09:13:06Z</dcterms:modified>
</cp:coreProperties>
</file>